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2" r:id="rId4"/>
    <p:sldId id="258" r:id="rId5"/>
    <p:sldId id="259" r:id="rId6"/>
    <p:sldId id="264" r:id="rId7"/>
    <p:sldId id="267" r:id="rId8"/>
    <p:sldId id="276" r:id="rId9"/>
    <p:sldId id="275" r:id="rId10"/>
    <p:sldId id="280" r:id="rId11"/>
    <p:sldId id="279" r:id="rId12"/>
    <p:sldId id="278" r:id="rId13"/>
    <p:sldId id="277" r:id="rId14"/>
    <p:sldId id="282" r:id="rId15"/>
    <p:sldId id="286" r:id="rId16"/>
    <p:sldId id="283" r:id="rId17"/>
    <p:sldId id="28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323" autoAdjust="0"/>
  </p:normalViewPr>
  <p:slideViewPr>
    <p:cSldViewPr>
      <p:cViewPr varScale="1">
        <p:scale>
          <a:sx n="57" d="100"/>
          <a:sy n="57" d="100"/>
        </p:scale>
        <p:origin x="-42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87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983B98-8AF3-465F-B44A-ED2035434900}" type="doc">
      <dgm:prSet loTypeId="urn:microsoft.com/office/officeart/2005/8/layout/arrow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194DE3-9A72-43DA-A934-05B904FFF513}">
      <dgm:prSet phldrT="[Text]"/>
      <dgm:spPr>
        <a:effectLst>
          <a:innerShdw blurRad="63500" dist="50800" dir="54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n-US" dirty="0" smtClean="0"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  <a:latin typeface="Arial Black" pitchFamily="34" charset="0"/>
            </a:rPr>
            <a:t>Liberal</a:t>
          </a:r>
          <a:endParaRPr lang="en-US" dirty="0">
            <a:effectLst>
              <a:innerShdw blurRad="63500" dist="50800" dir="5400000">
                <a:prstClr val="black">
                  <a:alpha val="50000"/>
                </a:prstClr>
              </a:innerShdw>
            </a:effectLst>
            <a:latin typeface="Arial Black" pitchFamily="34" charset="0"/>
          </a:endParaRPr>
        </a:p>
      </dgm:t>
    </dgm:pt>
    <dgm:pt modelId="{696CF7E5-31BC-4705-84DB-035D618BDFD5}" type="parTrans" cxnId="{FA2D8F25-08EC-42D0-A461-9A3887A286D0}">
      <dgm:prSet/>
      <dgm:spPr/>
      <dgm:t>
        <a:bodyPr/>
        <a:lstStyle/>
        <a:p>
          <a:endParaRPr lang="en-US"/>
        </a:p>
      </dgm:t>
    </dgm:pt>
    <dgm:pt modelId="{DB15722F-345D-457F-A36A-7338ED71A601}" type="sibTrans" cxnId="{FA2D8F25-08EC-42D0-A461-9A3887A286D0}">
      <dgm:prSet/>
      <dgm:spPr/>
      <dgm:t>
        <a:bodyPr/>
        <a:lstStyle/>
        <a:p>
          <a:endParaRPr lang="en-US"/>
        </a:p>
      </dgm:t>
    </dgm:pt>
    <dgm:pt modelId="{8BCFAA1F-2623-405D-992F-43B40463EB80}">
      <dgm:prSet phldrT="[Text]"/>
      <dgm:spPr>
        <a:solidFill>
          <a:schemeClr val="accent2"/>
        </a:solidFill>
        <a:effectLst>
          <a:innerShdw blurRad="63500" dist="50800" dir="54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en-US" dirty="0" smtClean="0"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  <a:latin typeface="Arial Black" pitchFamily="34" charset="0"/>
            </a:rPr>
            <a:t>Conservative</a:t>
          </a:r>
          <a:endParaRPr lang="en-US" dirty="0">
            <a:effectLst>
              <a:innerShdw blurRad="63500" dist="50800" dir="5400000">
                <a:prstClr val="black">
                  <a:alpha val="50000"/>
                </a:prstClr>
              </a:innerShdw>
            </a:effectLst>
            <a:latin typeface="Arial Black" pitchFamily="34" charset="0"/>
          </a:endParaRPr>
        </a:p>
      </dgm:t>
    </dgm:pt>
    <dgm:pt modelId="{DFDB7683-4B56-47D1-AE8C-857E7F0A4B3D}" type="parTrans" cxnId="{4B51B288-E482-4F59-800A-04ACECF82EBF}">
      <dgm:prSet/>
      <dgm:spPr/>
      <dgm:t>
        <a:bodyPr/>
        <a:lstStyle/>
        <a:p>
          <a:endParaRPr lang="en-US"/>
        </a:p>
      </dgm:t>
    </dgm:pt>
    <dgm:pt modelId="{DDD4EFCA-1C05-499C-9CB2-87C5731F44E5}" type="sibTrans" cxnId="{4B51B288-E482-4F59-800A-04ACECF82EBF}">
      <dgm:prSet/>
      <dgm:spPr/>
      <dgm:t>
        <a:bodyPr/>
        <a:lstStyle/>
        <a:p>
          <a:endParaRPr lang="en-US"/>
        </a:p>
      </dgm:t>
    </dgm:pt>
    <dgm:pt modelId="{846F9841-9A26-47DC-99E3-B16DFCC74C17}" type="pres">
      <dgm:prSet presAssocID="{C1983B98-8AF3-465F-B44A-ED203543490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E9102A-DD31-4B7A-9A9F-2F3BC0DEA277}" type="pres">
      <dgm:prSet presAssocID="{19194DE3-9A72-43DA-A934-05B904FFF513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6D685B-4B54-448F-9997-3DB05FE56CB1}" type="pres">
      <dgm:prSet presAssocID="{8BCFAA1F-2623-405D-992F-43B40463EB80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51B288-E482-4F59-800A-04ACECF82EBF}" srcId="{C1983B98-8AF3-465F-B44A-ED2035434900}" destId="{8BCFAA1F-2623-405D-992F-43B40463EB80}" srcOrd="1" destOrd="0" parTransId="{DFDB7683-4B56-47D1-AE8C-857E7F0A4B3D}" sibTransId="{DDD4EFCA-1C05-499C-9CB2-87C5731F44E5}"/>
    <dgm:cxn modelId="{57AF62C1-FCA7-4966-955E-E7E0AD67DBBB}" type="presOf" srcId="{C1983B98-8AF3-465F-B44A-ED2035434900}" destId="{846F9841-9A26-47DC-99E3-B16DFCC74C17}" srcOrd="0" destOrd="0" presId="urn:microsoft.com/office/officeart/2005/8/layout/arrow1"/>
    <dgm:cxn modelId="{981AC6ED-5DCB-43DF-8CB6-30F0B78F9D74}" type="presOf" srcId="{19194DE3-9A72-43DA-A934-05B904FFF513}" destId="{DAE9102A-DD31-4B7A-9A9F-2F3BC0DEA277}" srcOrd="0" destOrd="0" presId="urn:microsoft.com/office/officeart/2005/8/layout/arrow1"/>
    <dgm:cxn modelId="{FA2D8F25-08EC-42D0-A461-9A3887A286D0}" srcId="{C1983B98-8AF3-465F-B44A-ED2035434900}" destId="{19194DE3-9A72-43DA-A934-05B904FFF513}" srcOrd="0" destOrd="0" parTransId="{696CF7E5-31BC-4705-84DB-035D618BDFD5}" sibTransId="{DB15722F-345D-457F-A36A-7338ED71A601}"/>
    <dgm:cxn modelId="{3240BEC2-0C38-4AF5-848A-7C75B5CF1F25}" type="presOf" srcId="{8BCFAA1F-2623-405D-992F-43B40463EB80}" destId="{706D685B-4B54-448F-9997-3DB05FE56CB1}" srcOrd="0" destOrd="0" presId="urn:microsoft.com/office/officeart/2005/8/layout/arrow1"/>
    <dgm:cxn modelId="{8DFEFDEE-42B7-4F03-812B-B4C16396CBF4}" type="presParOf" srcId="{846F9841-9A26-47DC-99E3-B16DFCC74C17}" destId="{DAE9102A-DD31-4B7A-9A9F-2F3BC0DEA277}" srcOrd="0" destOrd="0" presId="urn:microsoft.com/office/officeart/2005/8/layout/arrow1"/>
    <dgm:cxn modelId="{38850F70-715C-4BDC-9A68-4054A61CE4B6}" type="presParOf" srcId="{846F9841-9A26-47DC-99E3-B16DFCC74C17}" destId="{706D685B-4B54-448F-9997-3DB05FE56CB1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79EE53-8A77-49C7-AD93-34393B5B8AB3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74C840-F4FF-4D74-8570-CCA46401AC26}">
      <dgm:prSet phldrT="[Text]"/>
      <dgm:spPr/>
      <dgm:t>
        <a:bodyPr/>
        <a:lstStyle/>
        <a:p>
          <a:r>
            <a:rPr lang="en-US" b="1" dirty="0" smtClean="0"/>
            <a:t>Less </a:t>
          </a:r>
          <a:r>
            <a:rPr lang="en-US" b="1" dirty="0" err="1" smtClean="0"/>
            <a:t>Govt</a:t>
          </a:r>
          <a:r>
            <a:rPr lang="en-US" b="1" dirty="0" smtClean="0"/>
            <a:t>  (more freedom)</a:t>
          </a:r>
          <a:endParaRPr lang="en-US" b="1" dirty="0"/>
        </a:p>
      </dgm:t>
    </dgm:pt>
    <dgm:pt modelId="{8F221EC0-1EB5-4FC2-BDF3-E2D4D344C326}" type="parTrans" cxnId="{D8A33C88-CA3A-4704-97A9-500FBB2207BE}">
      <dgm:prSet/>
      <dgm:spPr/>
      <dgm:t>
        <a:bodyPr/>
        <a:lstStyle/>
        <a:p>
          <a:endParaRPr lang="en-US"/>
        </a:p>
      </dgm:t>
    </dgm:pt>
    <dgm:pt modelId="{A1811BD4-9CE2-4E0D-AD4F-68DD4DED7A05}" type="sibTrans" cxnId="{D8A33C88-CA3A-4704-97A9-500FBB2207BE}">
      <dgm:prSet/>
      <dgm:spPr/>
      <dgm:t>
        <a:bodyPr/>
        <a:lstStyle/>
        <a:p>
          <a:endParaRPr lang="en-US"/>
        </a:p>
      </dgm:t>
    </dgm:pt>
    <dgm:pt modelId="{EB886BE4-0C24-44B9-A56C-F75B9B063A4B}">
      <dgm:prSet phldrT="[Text]"/>
      <dgm:spPr/>
      <dgm:t>
        <a:bodyPr/>
        <a:lstStyle/>
        <a:p>
          <a:r>
            <a:rPr lang="en-US" b="1" dirty="0" smtClean="0"/>
            <a:t>More </a:t>
          </a:r>
          <a:r>
            <a:rPr lang="en-US" b="1" dirty="0" err="1" smtClean="0"/>
            <a:t>Govt</a:t>
          </a:r>
          <a:r>
            <a:rPr lang="en-US" b="1" dirty="0" smtClean="0"/>
            <a:t>   (less freedom)</a:t>
          </a:r>
          <a:endParaRPr lang="en-US" b="1" dirty="0"/>
        </a:p>
      </dgm:t>
    </dgm:pt>
    <dgm:pt modelId="{A7F3F59F-A23F-4FBB-B6E6-51B93A7CA2B3}" type="parTrans" cxnId="{E943DF3F-E96B-4DEB-8814-6D6737F28605}">
      <dgm:prSet/>
      <dgm:spPr/>
      <dgm:t>
        <a:bodyPr/>
        <a:lstStyle/>
        <a:p>
          <a:endParaRPr lang="en-US"/>
        </a:p>
      </dgm:t>
    </dgm:pt>
    <dgm:pt modelId="{98983105-C321-4B5D-A34A-BCE582F55D75}" type="sibTrans" cxnId="{E943DF3F-E96B-4DEB-8814-6D6737F28605}">
      <dgm:prSet/>
      <dgm:spPr/>
      <dgm:t>
        <a:bodyPr/>
        <a:lstStyle/>
        <a:p>
          <a:endParaRPr lang="en-US"/>
        </a:p>
      </dgm:t>
    </dgm:pt>
    <dgm:pt modelId="{93B7C04A-8359-466C-B229-2011DFD8503D}" type="pres">
      <dgm:prSet presAssocID="{0679EE53-8A77-49C7-AD93-34393B5B8AB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EE5D45-BD0F-427A-8EB0-DC44B679414A}" type="pres">
      <dgm:prSet presAssocID="{AB74C840-F4FF-4D74-8570-CCA46401AC26}" presName="arrow" presStyleLbl="node1" presStyleIdx="0" presStyleCnt="2" custScaleX="31826" custScaleY="1079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41CEB5-7E0B-4842-98C2-3E6AB5179219}" type="pres">
      <dgm:prSet presAssocID="{EB886BE4-0C24-44B9-A56C-F75B9B063A4B}" presName="arrow" presStyleLbl="node1" presStyleIdx="1" presStyleCnt="2" custScaleX="31826" custScaleY="108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A33C88-CA3A-4704-97A9-500FBB2207BE}" srcId="{0679EE53-8A77-49C7-AD93-34393B5B8AB3}" destId="{AB74C840-F4FF-4D74-8570-CCA46401AC26}" srcOrd="0" destOrd="0" parTransId="{8F221EC0-1EB5-4FC2-BDF3-E2D4D344C326}" sibTransId="{A1811BD4-9CE2-4E0D-AD4F-68DD4DED7A05}"/>
    <dgm:cxn modelId="{4E40B76E-C8BB-4B28-A43A-60FF13DA7785}" type="presOf" srcId="{AB74C840-F4FF-4D74-8570-CCA46401AC26}" destId="{5CEE5D45-BD0F-427A-8EB0-DC44B679414A}" srcOrd="0" destOrd="0" presId="urn:microsoft.com/office/officeart/2005/8/layout/arrow1"/>
    <dgm:cxn modelId="{E943DF3F-E96B-4DEB-8814-6D6737F28605}" srcId="{0679EE53-8A77-49C7-AD93-34393B5B8AB3}" destId="{EB886BE4-0C24-44B9-A56C-F75B9B063A4B}" srcOrd="1" destOrd="0" parTransId="{A7F3F59F-A23F-4FBB-B6E6-51B93A7CA2B3}" sibTransId="{98983105-C321-4B5D-A34A-BCE582F55D75}"/>
    <dgm:cxn modelId="{AE6526C0-9DF2-4E84-B708-9D0F09480A34}" type="presOf" srcId="{0679EE53-8A77-49C7-AD93-34393B5B8AB3}" destId="{93B7C04A-8359-466C-B229-2011DFD8503D}" srcOrd="0" destOrd="0" presId="urn:microsoft.com/office/officeart/2005/8/layout/arrow1"/>
    <dgm:cxn modelId="{9A2A8DCD-98D9-4178-82DE-2A4F1575EB9C}" type="presOf" srcId="{EB886BE4-0C24-44B9-A56C-F75B9B063A4B}" destId="{8D41CEB5-7E0B-4842-98C2-3E6AB5179219}" srcOrd="0" destOrd="0" presId="urn:microsoft.com/office/officeart/2005/8/layout/arrow1"/>
    <dgm:cxn modelId="{3367F992-96A1-4665-B882-237C18F2192F}" type="presParOf" srcId="{93B7C04A-8359-466C-B229-2011DFD8503D}" destId="{5CEE5D45-BD0F-427A-8EB0-DC44B679414A}" srcOrd="0" destOrd="0" presId="urn:microsoft.com/office/officeart/2005/8/layout/arrow1"/>
    <dgm:cxn modelId="{3A95FF2B-BBFB-4BFF-B3B3-9C87197A3997}" type="presParOf" srcId="{93B7C04A-8359-466C-B229-2011DFD8503D}" destId="{8D41CEB5-7E0B-4842-98C2-3E6AB5179219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79EE53-8A77-49C7-AD93-34393B5B8AB3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74C840-F4FF-4D74-8570-CCA46401AC26}">
      <dgm:prSet phldrT="[Text]"/>
      <dgm:spPr/>
      <dgm:t>
        <a:bodyPr/>
        <a:lstStyle/>
        <a:p>
          <a:r>
            <a:rPr lang="en-US" b="1" dirty="0" smtClean="0"/>
            <a:t>Less </a:t>
          </a:r>
          <a:r>
            <a:rPr lang="en-US" b="1" dirty="0" err="1" smtClean="0"/>
            <a:t>Govt</a:t>
          </a:r>
          <a:r>
            <a:rPr lang="en-US" b="1" dirty="0" smtClean="0"/>
            <a:t>  (more freedom)</a:t>
          </a:r>
          <a:endParaRPr lang="en-US" b="1" dirty="0"/>
        </a:p>
      </dgm:t>
    </dgm:pt>
    <dgm:pt modelId="{8F221EC0-1EB5-4FC2-BDF3-E2D4D344C326}" type="parTrans" cxnId="{D8A33C88-CA3A-4704-97A9-500FBB2207BE}">
      <dgm:prSet/>
      <dgm:spPr/>
      <dgm:t>
        <a:bodyPr/>
        <a:lstStyle/>
        <a:p>
          <a:endParaRPr lang="en-US"/>
        </a:p>
      </dgm:t>
    </dgm:pt>
    <dgm:pt modelId="{A1811BD4-9CE2-4E0D-AD4F-68DD4DED7A05}" type="sibTrans" cxnId="{D8A33C88-CA3A-4704-97A9-500FBB2207BE}">
      <dgm:prSet/>
      <dgm:spPr/>
      <dgm:t>
        <a:bodyPr/>
        <a:lstStyle/>
        <a:p>
          <a:endParaRPr lang="en-US"/>
        </a:p>
      </dgm:t>
    </dgm:pt>
    <dgm:pt modelId="{EB886BE4-0C24-44B9-A56C-F75B9B063A4B}">
      <dgm:prSet phldrT="[Text]"/>
      <dgm:spPr/>
      <dgm:t>
        <a:bodyPr/>
        <a:lstStyle/>
        <a:p>
          <a:r>
            <a:rPr lang="en-US" b="1" dirty="0" smtClean="0"/>
            <a:t>More </a:t>
          </a:r>
          <a:r>
            <a:rPr lang="en-US" b="1" dirty="0" err="1" smtClean="0"/>
            <a:t>Govt</a:t>
          </a:r>
          <a:r>
            <a:rPr lang="en-US" b="1" dirty="0" smtClean="0"/>
            <a:t>   (less freedom)</a:t>
          </a:r>
          <a:endParaRPr lang="en-US" b="1" dirty="0"/>
        </a:p>
      </dgm:t>
    </dgm:pt>
    <dgm:pt modelId="{A7F3F59F-A23F-4FBB-B6E6-51B93A7CA2B3}" type="parTrans" cxnId="{E943DF3F-E96B-4DEB-8814-6D6737F28605}">
      <dgm:prSet/>
      <dgm:spPr/>
      <dgm:t>
        <a:bodyPr/>
        <a:lstStyle/>
        <a:p>
          <a:endParaRPr lang="en-US"/>
        </a:p>
      </dgm:t>
    </dgm:pt>
    <dgm:pt modelId="{98983105-C321-4B5D-A34A-BCE582F55D75}" type="sibTrans" cxnId="{E943DF3F-E96B-4DEB-8814-6D6737F28605}">
      <dgm:prSet/>
      <dgm:spPr/>
      <dgm:t>
        <a:bodyPr/>
        <a:lstStyle/>
        <a:p>
          <a:endParaRPr lang="en-US"/>
        </a:p>
      </dgm:t>
    </dgm:pt>
    <dgm:pt modelId="{93B7C04A-8359-466C-B229-2011DFD8503D}" type="pres">
      <dgm:prSet presAssocID="{0679EE53-8A77-49C7-AD93-34393B5B8AB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EE5D45-BD0F-427A-8EB0-DC44B679414A}" type="pres">
      <dgm:prSet presAssocID="{AB74C840-F4FF-4D74-8570-CCA46401AC26}" presName="arrow" presStyleLbl="node1" presStyleIdx="0" presStyleCnt="2" custScaleX="31826" custScaleY="1079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41CEB5-7E0B-4842-98C2-3E6AB5179219}" type="pres">
      <dgm:prSet presAssocID="{EB886BE4-0C24-44B9-A56C-F75B9B063A4B}" presName="arrow" presStyleLbl="node1" presStyleIdx="1" presStyleCnt="2" custScaleX="31826" custScaleY="108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D7F917-76C2-46D0-B459-7031888A4C79}" type="presOf" srcId="{EB886BE4-0C24-44B9-A56C-F75B9B063A4B}" destId="{8D41CEB5-7E0B-4842-98C2-3E6AB5179219}" srcOrd="0" destOrd="0" presId="urn:microsoft.com/office/officeart/2005/8/layout/arrow1"/>
    <dgm:cxn modelId="{D8A33C88-CA3A-4704-97A9-500FBB2207BE}" srcId="{0679EE53-8A77-49C7-AD93-34393B5B8AB3}" destId="{AB74C840-F4FF-4D74-8570-CCA46401AC26}" srcOrd="0" destOrd="0" parTransId="{8F221EC0-1EB5-4FC2-BDF3-E2D4D344C326}" sibTransId="{A1811BD4-9CE2-4E0D-AD4F-68DD4DED7A05}"/>
    <dgm:cxn modelId="{9D81A467-FC4B-4D64-B2DC-57823FC1F3AC}" type="presOf" srcId="{AB74C840-F4FF-4D74-8570-CCA46401AC26}" destId="{5CEE5D45-BD0F-427A-8EB0-DC44B679414A}" srcOrd="0" destOrd="0" presId="urn:microsoft.com/office/officeart/2005/8/layout/arrow1"/>
    <dgm:cxn modelId="{2DE0FFE4-5D6E-479B-8E79-06F5C75A02B0}" type="presOf" srcId="{0679EE53-8A77-49C7-AD93-34393B5B8AB3}" destId="{93B7C04A-8359-466C-B229-2011DFD8503D}" srcOrd="0" destOrd="0" presId="urn:microsoft.com/office/officeart/2005/8/layout/arrow1"/>
    <dgm:cxn modelId="{E943DF3F-E96B-4DEB-8814-6D6737F28605}" srcId="{0679EE53-8A77-49C7-AD93-34393B5B8AB3}" destId="{EB886BE4-0C24-44B9-A56C-F75B9B063A4B}" srcOrd="1" destOrd="0" parTransId="{A7F3F59F-A23F-4FBB-B6E6-51B93A7CA2B3}" sibTransId="{98983105-C321-4B5D-A34A-BCE582F55D75}"/>
    <dgm:cxn modelId="{F9AEF050-96EA-44A8-801A-1A6838C17EFF}" type="presParOf" srcId="{93B7C04A-8359-466C-B229-2011DFD8503D}" destId="{5CEE5D45-BD0F-427A-8EB0-DC44B679414A}" srcOrd="0" destOrd="0" presId="urn:microsoft.com/office/officeart/2005/8/layout/arrow1"/>
    <dgm:cxn modelId="{E22C2EA8-89E5-40B1-B2AB-4D213A37E414}" type="presParOf" srcId="{93B7C04A-8359-466C-B229-2011DFD8503D}" destId="{8D41CEB5-7E0B-4842-98C2-3E6AB5179219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E9102A-DD31-4B7A-9A9F-2F3BC0DEA277}">
      <dsp:nvSpPr>
        <dsp:cNvPr id="0" name=""/>
        <dsp:cNvSpPr/>
      </dsp:nvSpPr>
      <dsp:spPr>
        <a:xfrm rot="16200000">
          <a:off x="313" y="147395"/>
          <a:ext cx="3591408" cy="3591408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63500" dist="50800" dir="54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  <a:latin typeface="Arial Black" pitchFamily="34" charset="0"/>
            </a:rPr>
            <a:t>Liberal</a:t>
          </a:r>
          <a:endParaRPr lang="en-US" sz="2800" kern="1200" dirty="0">
            <a:effectLst>
              <a:innerShdw blurRad="63500" dist="50800" dir="5400000">
                <a:prstClr val="black">
                  <a:alpha val="50000"/>
                </a:prstClr>
              </a:innerShdw>
            </a:effectLst>
            <a:latin typeface="Arial Black" pitchFamily="34" charset="0"/>
          </a:endParaRPr>
        </a:p>
      </dsp:txBody>
      <dsp:txXfrm rot="5400000">
        <a:off x="628809" y="1045247"/>
        <a:ext cx="2962912" cy="1795704"/>
      </dsp:txXfrm>
    </dsp:sp>
    <dsp:sp modelId="{706D685B-4B54-448F-9997-3DB05FE56CB1}">
      <dsp:nvSpPr>
        <dsp:cNvPr id="0" name=""/>
        <dsp:cNvSpPr/>
      </dsp:nvSpPr>
      <dsp:spPr>
        <a:xfrm rot="5400000">
          <a:off x="3952077" y="147395"/>
          <a:ext cx="3591408" cy="3591408"/>
        </a:xfrm>
        <a:prstGeom prst="upArrow">
          <a:avLst>
            <a:gd name="adj1" fmla="val 50000"/>
            <a:gd name="adj2" fmla="val 35000"/>
          </a:avLst>
        </a:prstGeom>
        <a:solidFill>
          <a:schemeClr val="accent2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63500" dist="50800" dir="54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  <a:latin typeface="Arial Black" pitchFamily="34" charset="0"/>
            </a:rPr>
            <a:t>Conservative</a:t>
          </a:r>
          <a:endParaRPr lang="en-US" sz="2800" kern="1200" dirty="0">
            <a:effectLst>
              <a:innerShdw blurRad="63500" dist="50800" dir="5400000">
                <a:prstClr val="black">
                  <a:alpha val="50000"/>
                </a:prstClr>
              </a:innerShdw>
            </a:effectLst>
            <a:latin typeface="Arial Black" pitchFamily="34" charset="0"/>
          </a:endParaRPr>
        </a:p>
      </dsp:txBody>
      <dsp:txXfrm rot="-5400000">
        <a:off x="3952077" y="1045247"/>
        <a:ext cx="2962912" cy="17957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EE5D45-BD0F-427A-8EB0-DC44B679414A}">
      <dsp:nvSpPr>
        <dsp:cNvPr id="0" name=""/>
        <dsp:cNvSpPr/>
      </dsp:nvSpPr>
      <dsp:spPr>
        <a:xfrm rot="16200000">
          <a:off x="1224517" y="5319"/>
          <a:ext cx="1143001" cy="3875560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Less </a:t>
          </a:r>
          <a:r>
            <a:rPr lang="en-US" sz="1700" b="1" kern="1200" dirty="0" err="1" smtClean="0"/>
            <a:t>Govt</a:t>
          </a:r>
          <a:r>
            <a:rPr lang="en-US" sz="1700" b="1" kern="1200" dirty="0" smtClean="0"/>
            <a:t>  (more freedom)</a:t>
          </a:r>
          <a:endParaRPr lang="en-US" sz="1700" b="1" kern="1200" dirty="0"/>
        </a:p>
      </dsp:txBody>
      <dsp:txXfrm rot="5400000">
        <a:off x="58263" y="1657349"/>
        <a:ext cx="3675535" cy="571501"/>
      </dsp:txXfrm>
    </dsp:sp>
    <dsp:sp modelId="{8D41CEB5-7E0B-4842-98C2-3E6AB5179219}">
      <dsp:nvSpPr>
        <dsp:cNvPr id="0" name=""/>
        <dsp:cNvSpPr/>
      </dsp:nvSpPr>
      <dsp:spPr>
        <a:xfrm rot="5400000">
          <a:off x="5176281" y="4"/>
          <a:ext cx="1143001" cy="3886191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More </a:t>
          </a:r>
          <a:r>
            <a:rPr lang="en-US" sz="1700" b="1" kern="1200" dirty="0" err="1" smtClean="0"/>
            <a:t>Govt</a:t>
          </a:r>
          <a:r>
            <a:rPr lang="en-US" sz="1700" b="1" kern="1200" dirty="0" smtClean="0"/>
            <a:t>   (less freedom)</a:t>
          </a:r>
          <a:endParaRPr lang="en-US" sz="1700" b="1" kern="1200" dirty="0"/>
        </a:p>
      </dsp:txBody>
      <dsp:txXfrm rot="-5400000">
        <a:off x="3804687" y="1657349"/>
        <a:ext cx="3686166" cy="5715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EE5D45-BD0F-427A-8EB0-DC44B679414A}">
      <dsp:nvSpPr>
        <dsp:cNvPr id="0" name=""/>
        <dsp:cNvSpPr/>
      </dsp:nvSpPr>
      <dsp:spPr>
        <a:xfrm rot="16200000">
          <a:off x="1224517" y="5319"/>
          <a:ext cx="1143001" cy="3875560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Less </a:t>
          </a:r>
          <a:r>
            <a:rPr lang="en-US" sz="1700" b="1" kern="1200" dirty="0" err="1" smtClean="0"/>
            <a:t>Govt</a:t>
          </a:r>
          <a:r>
            <a:rPr lang="en-US" sz="1700" b="1" kern="1200" dirty="0" smtClean="0"/>
            <a:t>  (more freedom)</a:t>
          </a:r>
          <a:endParaRPr lang="en-US" sz="1700" b="1" kern="1200" dirty="0"/>
        </a:p>
      </dsp:txBody>
      <dsp:txXfrm rot="5400000">
        <a:off x="58263" y="1657349"/>
        <a:ext cx="3675535" cy="571501"/>
      </dsp:txXfrm>
    </dsp:sp>
    <dsp:sp modelId="{8D41CEB5-7E0B-4842-98C2-3E6AB5179219}">
      <dsp:nvSpPr>
        <dsp:cNvPr id="0" name=""/>
        <dsp:cNvSpPr/>
      </dsp:nvSpPr>
      <dsp:spPr>
        <a:xfrm rot="5400000">
          <a:off x="5176281" y="4"/>
          <a:ext cx="1143001" cy="3886191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More </a:t>
          </a:r>
          <a:r>
            <a:rPr lang="en-US" sz="1700" b="1" kern="1200" dirty="0" err="1" smtClean="0"/>
            <a:t>Govt</a:t>
          </a:r>
          <a:r>
            <a:rPr lang="en-US" sz="1700" b="1" kern="1200" dirty="0" smtClean="0"/>
            <a:t>   (less freedom)</a:t>
          </a:r>
          <a:endParaRPr lang="en-US" sz="1700" b="1" kern="1200" dirty="0"/>
        </a:p>
      </dsp:txBody>
      <dsp:txXfrm rot="-5400000">
        <a:off x="3804687" y="1657349"/>
        <a:ext cx="3686166" cy="5715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4634-846B-486B-8A1B-9BF4B2E1BFD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208A-36E9-4CBE-B1BC-0929E0B4FAE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4634-846B-486B-8A1B-9BF4B2E1BFD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208A-36E9-4CBE-B1BC-0929E0B4FA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4634-846B-486B-8A1B-9BF4B2E1BFD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208A-36E9-4CBE-B1BC-0929E0B4FA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4634-846B-486B-8A1B-9BF4B2E1BFD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208A-36E9-4CBE-B1BC-0929E0B4FA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4634-846B-486B-8A1B-9BF4B2E1BFD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208A-36E9-4CBE-B1BC-0929E0B4FAE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4634-846B-486B-8A1B-9BF4B2E1BFD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208A-36E9-4CBE-B1BC-0929E0B4FA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4634-846B-486B-8A1B-9BF4B2E1BFD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208A-36E9-4CBE-B1BC-0929E0B4FAEA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4634-846B-486B-8A1B-9BF4B2E1BFD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208A-36E9-4CBE-B1BC-0929E0B4FA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4634-846B-486B-8A1B-9BF4B2E1BFD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208A-36E9-4CBE-B1BC-0929E0B4FA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4634-846B-486B-8A1B-9BF4B2E1BFD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208A-36E9-4CBE-B1BC-0929E0B4FAE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34634-846B-486B-8A1B-9BF4B2E1BFD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3208A-36E9-4CBE-B1BC-0929E0B4FA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27E34634-846B-486B-8A1B-9BF4B2E1BFD6}" type="datetimeFigureOut">
              <a:rPr lang="en-US" smtClean="0"/>
              <a:t>3/6/2014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843208A-36E9-4CBE-B1BC-0929E0B4FAE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Politics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The Political Spectrum</a:t>
            </a:r>
          </a:p>
          <a:p>
            <a:r>
              <a:rPr lang="en-US" dirty="0" smtClean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Understanding Liberal and Conservative </a:t>
            </a:r>
            <a:endParaRPr lang="en-US" dirty="0"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Arial Black" pitchFamily="34" charset="0"/>
            </a:endParaRPr>
          </a:p>
        </p:txBody>
      </p:sp>
      <p:sp>
        <p:nvSpPr>
          <p:cNvPr id="4" name="Up-Down Arrow 3"/>
          <p:cNvSpPr/>
          <p:nvPr/>
        </p:nvSpPr>
        <p:spPr>
          <a:xfrm rot="5400000">
            <a:off x="4217448" y="-2995440"/>
            <a:ext cx="547978" cy="8977259"/>
          </a:xfrm>
          <a:prstGeom prst="upDownArrow">
            <a:avLst>
              <a:gd name="adj1" fmla="val 50000"/>
              <a:gd name="adj2" fmla="val 180601"/>
            </a:avLst>
          </a:prstGeom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768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Universal Health Care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Liberal	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4041648" cy="40047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Public (</a:t>
            </a:r>
            <a:r>
              <a:rPr lang="en-US" dirty="0" err="1" smtClean="0"/>
              <a:t>Govt</a:t>
            </a:r>
            <a:r>
              <a:rPr lang="en-US" dirty="0" smtClean="0"/>
              <a:t> run)</a:t>
            </a:r>
          </a:p>
          <a:p>
            <a:r>
              <a:rPr lang="en-US" dirty="0" smtClean="0"/>
              <a:t>Millions uninsured</a:t>
            </a:r>
          </a:p>
          <a:p>
            <a:r>
              <a:rPr lang="en-US" dirty="0" smtClean="0"/>
              <a:t>Private practices questionable:</a:t>
            </a:r>
          </a:p>
          <a:p>
            <a:r>
              <a:rPr lang="en-US" dirty="0" smtClean="0"/>
              <a:t>Regulations needed</a:t>
            </a:r>
          </a:p>
          <a:p>
            <a:pPr lvl="1"/>
            <a:r>
              <a:rPr lang="en-US" dirty="0" smtClean="0"/>
              <a:t>Pre existing conditions</a:t>
            </a:r>
          </a:p>
          <a:p>
            <a:pPr lvl="1"/>
            <a:r>
              <a:rPr lang="en-US" dirty="0" smtClean="0"/>
              <a:t>Drop dead limits</a:t>
            </a:r>
          </a:p>
          <a:p>
            <a:pPr lvl="1"/>
            <a:r>
              <a:rPr lang="en-US" dirty="0" smtClean="0"/>
              <a:t>3 deny policies</a:t>
            </a:r>
          </a:p>
          <a:p>
            <a:r>
              <a:rPr lang="en-US" dirty="0" smtClean="0"/>
              <a:t>Make a healthier public</a:t>
            </a:r>
          </a:p>
          <a:p>
            <a:r>
              <a:rPr lang="en-US" dirty="0" smtClean="0"/>
              <a:t>Affordable with other cuts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Conservative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69993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Private</a:t>
            </a:r>
          </a:p>
          <a:p>
            <a:r>
              <a:rPr lang="en-US" dirty="0" smtClean="0"/>
              <a:t>Individual’s responsibility to get care</a:t>
            </a:r>
          </a:p>
          <a:p>
            <a:r>
              <a:rPr lang="en-US" dirty="0" smtClean="0"/>
              <a:t>Eliminates freedom of choice</a:t>
            </a:r>
          </a:p>
          <a:p>
            <a:r>
              <a:rPr lang="en-US" dirty="0" smtClean="0"/>
              <a:t>Tax increases</a:t>
            </a:r>
          </a:p>
          <a:p>
            <a:r>
              <a:rPr lang="en-US" dirty="0" smtClean="0"/>
              <a:t>Increases the size of government</a:t>
            </a:r>
          </a:p>
          <a:p>
            <a:r>
              <a:rPr lang="en-US" dirty="0" smtClean="0"/>
              <a:t>Fear of poor quality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65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Death Penalty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Liberal	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4233336"/>
          </a:xfrm>
        </p:spPr>
        <p:txBody>
          <a:bodyPr>
            <a:normAutofit/>
          </a:bodyPr>
          <a:lstStyle/>
          <a:p>
            <a:r>
              <a:rPr lang="en-US" dirty="0" smtClean="0"/>
              <a:t>Against</a:t>
            </a:r>
          </a:p>
          <a:p>
            <a:r>
              <a:rPr lang="en-US" dirty="0" smtClean="0"/>
              <a:t>Life imprisonment	</a:t>
            </a:r>
          </a:p>
          <a:p>
            <a:r>
              <a:rPr lang="en-US" dirty="0" smtClean="0"/>
              <a:t>Immoral to kill</a:t>
            </a:r>
          </a:p>
          <a:p>
            <a:r>
              <a:rPr lang="en-US" dirty="0" smtClean="0"/>
              <a:t>Two wrongs…</a:t>
            </a:r>
          </a:p>
          <a:p>
            <a:r>
              <a:rPr lang="en-US" dirty="0" smtClean="0"/>
              <a:t>Rehabilitation</a:t>
            </a:r>
          </a:p>
          <a:p>
            <a:r>
              <a:rPr lang="en-US" dirty="0" smtClean="0"/>
              <a:t>Violates the 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Amdt</a:t>
            </a:r>
            <a:endParaRPr lang="en-US" dirty="0" smtClean="0"/>
          </a:p>
          <a:p>
            <a:r>
              <a:rPr lang="en-US" dirty="0" smtClean="0"/>
              <a:t>Wrongful executions</a:t>
            </a:r>
          </a:p>
          <a:p>
            <a:r>
              <a:rPr lang="en-US" dirty="0" smtClean="0"/>
              <a:t>Racial bias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Conservative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5475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</a:t>
            </a:r>
          </a:p>
          <a:p>
            <a:r>
              <a:rPr lang="en-US" dirty="0" smtClean="0"/>
              <a:t>Deterrent to crime</a:t>
            </a:r>
          </a:p>
          <a:p>
            <a:r>
              <a:rPr lang="en-US" dirty="0" smtClean="0"/>
              <a:t>Eliminates possibility of escape or parole</a:t>
            </a:r>
          </a:p>
          <a:p>
            <a:r>
              <a:rPr lang="en-US" dirty="0" smtClean="0"/>
              <a:t>Closure</a:t>
            </a:r>
          </a:p>
          <a:p>
            <a:r>
              <a:rPr lang="en-US" dirty="0" smtClean="0"/>
              <a:t>Equal justice: Eye for an Eye</a:t>
            </a:r>
          </a:p>
          <a:p>
            <a:r>
              <a:rPr lang="en-US" dirty="0" smtClean="0"/>
              <a:t>Cost effective </a:t>
            </a:r>
          </a:p>
          <a:p>
            <a:r>
              <a:rPr lang="en-US" dirty="0" smtClean="0"/>
              <a:t>Prison overcrowding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40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Gun Control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Liberal	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43095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For regulation</a:t>
            </a:r>
          </a:p>
          <a:p>
            <a:r>
              <a:rPr lang="en-US" dirty="0" smtClean="0"/>
              <a:t>Convenience of killing</a:t>
            </a:r>
          </a:p>
          <a:p>
            <a:r>
              <a:rPr lang="en-US" dirty="0" smtClean="0"/>
              <a:t>Child shootings(home)</a:t>
            </a:r>
          </a:p>
          <a:p>
            <a:r>
              <a:rPr lang="en-US" dirty="0" smtClean="0"/>
              <a:t>Creates more fatal altercations</a:t>
            </a:r>
          </a:p>
          <a:p>
            <a:r>
              <a:rPr lang="en-US" dirty="0" smtClean="0"/>
              <a:t>Mass murders</a:t>
            </a:r>
          </a:p>
          <a:p>
            <a:pPr lvl="1"/>
            <a:r>
              <a:rPr lang="en-US" dirty="0" smtClean="0"/>
              <a:t>Columbine</a:t>
            </a:r>
          </a:p>
          <a:p>
            <a:pPr lvl="1"/>
            <a:r>
              <a:rPr lang="en-US" dirty="0" smtClean="0"/>
              <a:t>Virginia Tech</a:t>
            </a:r>
          </a:p>
          <a:p>
            <a:pPr lvl="1"/>
            <a:r>
              <a:rPr lang="en-US" dirty="0" smtClean="0"/>
              <a:t>Ft Hood</a:t>
            </a:r>
          </a:p>
          <a:p>
            <a:pPr lvl="1"/>
            <a:r>
              <a:rPr lang="en-US" dirty="0" err="1" smtClean="0"/>
              <a:t>AuroraTheater</a:t>
            </a:r>
            <a:r>
              <a:rPr lang="en-US" dirty="0" smtClean="0"/>
              <a:t> “Dark Knight”</a:t>
            </a:r>
          </a:p>
          <a:p>
            <a:pPr lvl="1"/>
            <a:r>
              <a:rPr lang="en-US" dirty="0" smtClean="0"/>
              <a:t>Sandy Hook Elementary</a:t>
            </a:r>
          </a:p>
          <a:p>
            <a:pPr lvl="1"/>
            <a:r>
              <a:rPr lang="en-US" dirty="0" smtClean="0"/>
              <a:t>DC Sniper</a:t>
            </a:r>
          </a:p>
          <a:p>
            <a:r>
              <a:rPr lang="en-US" dirty="0" smtClean="0"/>
              <a:t>Regulation saves lives</a:t>
            </a:r>
          </a:p>
          <a:p>
            <a:pPr lvl="1"/>
            <a:r>
              <a:rPr lang="en-US" dirty="0" smtClean="0"/>
              <a:t>Current regulation victories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Conservative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8523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Against regulation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Amendment	</a:t>
            </a:r>
          </a:p>
          <a:p>
            <a:pPr lvl="1"/>
            <a:r>
              <a:rPr lang="en-US" dirty="0" smtClean="0"/>
              <a:t>Right to Bear Arms</a:t>
            </a:r>
          </a:p>
          <a:p>
            <a:pPr lvl="1"/>
            <a:r>
              <a:rPr lang="en-US" dirty="0" smtClean="0"/>
              <a:t>NRA</a:t>
            </a:r>
          </a:p>
          <a:p>
            <a:r>
              <a:rPr lang="en-US" dirty="0" smtClean="0"/>
              <a:t>Self protection</a:t>
            </a:r>
          </a:p>
          <a:p>
            <a:r>
              <a:rPr lang="en-US" dirty="0" smtClean="0"/>
              <a:t>Personal rights</a:t>
            </a:r>
          </a:p>
          <a:p>
            <a:r>
              <a:rPr lang="en-US" dirty="0" smtClean="0"/>
              <a:t>Criminals will still obtain guns</a:t>
            </a:r>
          </a:p>
          <a:p>
            <a:r>
              <a:rPr lang="en-US" dirty="0" smtClean="0"/>
              <a:t>Slippery slope:</a:t>
            </a:r>
          </a:p>
          <a:p>
            <a:pPr lvl="1"/>
            <a:r>
              <a:rPr lang="en-US" dirty="0" smtClean="0"/>
              <a:t>“home invasion”</a:t>
            </a:r>
          </a:p>
          <a:p>
            <a:pPr lvl="1"/>
            <a:r>
              <a:rPr lang="en-US" dirty="0" smtClean="0"/>
              <a:t>hunters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32004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73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Social Security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Liberal	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4309536"/>
          </a:xfrm>
        </p:spPr>
        <p:txBody>
          <a:bodyPr>
            <a:normAutofit/>
          </a:bodyPr>
          <a:lstStyle/>
          <a:p>
            <a:r>
              <a:rPr lang="en-US" dirty="0" smtClean="0"/>
              <a:t>Public 	</a:t>
            </a:r>
          </a:p>
          <a:p>
            <a:r>
              <a:rPr lang="en-US" dirty="0" smtClean="0"/>
              <a:t>Trust </a:t>
            </a:r>
            <a:r>
              <a:rPr lang="en-US" dirty="0" err="1" smtClean="0"/>
              <a:t>govt</a:t>
            </a:r>
            <a:r>
              <a:rPr lang="en-US" dirty="0" smtClean="0"/>
              <a:t> more than private markets</a:t>
            </a:r>
          </a:p>
          <a:p>
            <a:r>
              <a:rPr lang="en-US" dirty="0" smtClean="0"/>
              <a:t>Private markets volatile</a:t>
            </a:r>
          </a:p>
          <a:p>
            <a:r>
              <a:rPr lang="en-US" dirty="0" smtClean="0"/>
              <a:t>System can be fixed</a:t>
            </a:r>
          </a:p>
          <a:p>
            <a:pPr lvl="1"/>
            <a:r>
              <a:rPr lang="en-US" dirty="0" smtClean="0"/>
              <a:t>Increase retirement age</a:t>
            </a:r>
          </a:p>
          <a:p>
            <a:pPr lvl="1"/>
            <a:r>
              <a:rPr lang="en-US" dirty="0" smtClean="0"/>
              <a:t>Increase contribution</a:t>
            </a:r>
          </a:p>
          <a:p>
            <a:pPr lvl="1"/>
            <a:r>
              <a:rPr lang="en-US" dirty="0" smtClean="0"/>
              <a:t>Reduce benefit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Conservative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776136"/>
          </a:xfrm>
        </p:spPr>
        <p:txBody>
          <a:bodyPr>
            <a:normAutofit/>
          </a:bodyPr>
          <a:lstStyle/>
          <a:p>
            <a:r>
              <a:rPr lang="en-US" dirty="0" smtClean="0"/>
              <a:t>Private</a:t>
            </a:r>
          </a:p>
          <a:p>
            <a:r>
              <a:rPr lang="en-US" dirty="0"/>
              <a:t>Invest in private accounts</a:t>
            </a:r>
          </a:p>
          <a:p>
            <a:r>
              <a:rPr lang="en-US" dirty="0" smtClean="0"/>
              <a:t>Government irresponsible</a:t>
            </a:r>
          </a:p>
          <a:p>
            <a:r>
              <a:rPr lang="en-US" dirty="0" smtClean="0"/>
              <a:t>Better investment for retiree</a:t>
            </a:r>
          </a:p>
          <a:p>
            <a:r>
              <a:rPr lang="en-US" dirty="0" smtClean="0"/>
              <a:t>Reduce size of </a:t>
            </a:r>
            <a:r>
              <a:rPr lang="en-US" dirty="0" err="1" smtClean="0"/>
              <a:t>govt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23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Axis: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Personal issues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9669205"/>
              </p:ext>
            </p:extLst>
          </p:nvPr>
        </p:nvGraphicFramePr>
        <p:xfrm>
          <a:off x="762000" y="685800"/>
          <a:ext cx="75438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Down Arrow 9"/>
          <p:cNvSpPr/>
          <p:nvPr/>
        </p:nvSpPr>
        <p:spPr>
          <a:xfrm>
            <a:off x="1447800" y="1143000"/>
            <a:ext cx="10668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</a:t>
            </a:r>
            <a:endParaRPr lang="en-US" b="1" dirty="0"/>
          </a:p>
        </p:txBody>
      </p:sp>
      <p:sp>
        <p:nvSpPr>
          <p:cNvPr id="11" name="Down Arrow 10"/>
          <p:cNvSpPr/>
          <p:nvPr/>
        </p:nvSpPr>
        <p:spPr>
          <a:xfrm>
            <a:off x="6629400" y="1143000"/>
            <a:ext cx="1066800" cy="11430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88065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Axis: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Economic issues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3731739"/>
              </p:ext>
            </p:extLst>
          </p:nvPr>
        </p:nvGraphicFramePr>
        <p:xfrm>
          <a:off x="762000" y="685800"/>
          <a:ext cx="75438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Down Arrow 9"/>
          <p:cNvSpPr/>
          <p:nvPr/>
        </p:nvSpPr>
        <p:spPr>
          <a:xfrm>
            <a:off x="6705600" y="1143000"/>
            <a:ext cx="10668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</a:t>
            </a:r>
            <a:endParaRPr lang="en-US" b="1" dirty="0"/>
          </a:p>
        </p:txBody>
      </p:sp>
      <p:sp>
        <p:nvSpPr>
          <p:cNvPr id="11" name="Down Arrow 10"/>
          <p:cNvSpPr/>
          <p:nvPr/>
        </p:nvSpPr>
        <p:spPr>
          <a:xfrm>
            <a:off x="1219200" y="1143000"/>
            <a:ext cx="1066800" cy="11430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47414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40873" y="685801"/>
            <a:ext cx="6400800" cy="4952999"/>
            <a:chOff x="1440873" y="685801"/>
            <a:chExt cx="6400800" cy="4952999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1440873" y="3124200"/>
              <a:ext cx="64008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 flipV="1">
              <a:off x="4495800" y="685801"/>
              <a:ext cx="38100" cy="4952999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Down Arrow 15"/>
          <p:cNvSpPr/>
          <p:nvPr/>
        </p:nvSpPr>
        <p:spPr>
          <a:xfrm>
            <a:off x="1489364" y="1967345"/>
            <a:ext cx="1066800" cy="11430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</a:t>
            </a:r>
          </a:p>
          <a:p>
            <a:pPr algn="ctr"/>
            <a:r>
              <a:rPr lang="en-US" b="1" dirty="0" smtClean="0"/>
              <a:t>(e)</a:t>
            </a:r>
            <a:endParaRPr lang="en-US" b="1" dirty="0"/>
          </a:p>
        </p:txBody>
      </p:sp>
      <p:sp>
        <p:nvSpPr>
          <p:cNvPr id="17" name="Down Arrow 16"/>
          <p:cNvSpPr/>
          <p:nvPr/>
        </p:nvSpPr>
        <p:spPr>
          <a:xfrm rot="5400000">
            <a:off x="4599709" y="4582391"/>
            <a:ext cx="1066800" cy="1143000"/>
          </a:xfrm>
          <a:prstGeom prst="downArrow">
            <a:avLst>
              <a:gd name="adj1" fmla="val 50000"/>
              <a:gd name="adj2" fmla="val 5259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</a:t>
            </a:r>
          </a:p>
          <a:p>
            <a:pPr algn="ctr"/>
            <a:r>
              <a:rPr lang="en-US" b="1" dirty="0" smtClean="0"/>
              <a:t>(p)</a:t>
            </a:r>
            <a:endParaRPr lang="en-US" b="1" dirty="0"/>
          </a:p>
        </p:txBody>
      </p:sp>
      <p:sp>
        <p:nvSpPr>
          <p:cNvPr id="18" name="Plus 17"/>
          <p:cNvSpPr/>
          <p:nvPr/>
        </p:nvSpPr>
        <p:spPr>
          <a:xfrm>
            <a:off x="7841673" y="2933700"/>
            <a:ext cx="457200" cy="457200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lus 18"/>
          <p:cNvSpPr/>
          <p:nvPr/>
        </p:nvSpPr>
        <p:spPr>
          <a:xfrm>
            <a:off x="4326082" y="5638800"/>
            <a:ext cx="457200" cy="457200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inus 19"/>
          <p:cNvSpPr/>
          <p:nvPr/>
        </p:nvSpPr>
        <p:spPr>
          <a:xfrm>
            <a:off x="961157" y="2990850"/>
            <a:ext cx="370609" cy="342900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Minus 20"/>
          <p:cNvSpPr/>
          <p:nvPr/>
        </p:nvSpPr>
        <p:spPr>
          <a:xfrm>
            <a:off x="4327812" y="367146"/>
            <a:ext cx="370609" cy="342900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6691746" y="1984664"/>
            <a:ext cx="10668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</a:t>
            </a:r>
          </a:p>
          <a:p>
            <a:pPr algn="ctr"/>
            <a:r>
              <a:rPr lang="en-US" b="1" dirty="0" smtClean="0"/>
              <a:t>(e)</a:t>
            </a:r>
            <a:endParaRPr lang="en-US" b="1" dirty="0"/>
          </a:p>
        </p:txBody>
      </p:sp>
      <p:sp>
        <p:nvSpPr>
          <p:cNvPr id="23" name="Down Arrow 22"/>
          <p:cNvSpPr/>
          <p:nvPr/>
        </p:nvSpPr>
        <p:spPr>
          <a:xfrm rot="5400000">
            <a:off x="4526973" y="914399"/>
            <a:ext cx="10668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</a:t>
            </a:r>
          </a:p>
          <a:p>
            <a:pPr algn="ctr"/>
            <a:r>
              <a:rPr lang="en-US" b="1" dirty="0" smtClean="0"/>
              <a:t>(p)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 rot="5400000">
            <a:off x="3184452" y="4270296"/>
            <a:ext cx="2400657" cy="18466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personal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60373" y="3167041"/>
            <a:ext cx="1847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pc="300" dirty="0" smtClean="0">
                <a:latin typeface="Arial" pitchFamily="34" charset="0"/>
                <a:cs typeface="Arial" pitchFamily="34" charset="0"/>
              </a:rPr>
              <a:t>economic</a:t>
            </a:r>
            <a:endParaRPr lang="en-US" b="1" spc="3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96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2" grpId="0" animBg="1"/>
      <p:bldP spid="23" grpId="0" animBg="1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eft-Right Arrow 9"/>
          <p:cNvSpPr/>
          <p:nvPr/>
        </p:nvSpPr>
        <p:spPr>
          <a:xfrm>
            <a:off x="4495800" y="2560740"/>
            <a:ext cx="4267200" cy="457200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Lib    			          Con</a:t>
            </a:r>
            <a:endParaRPr lang="en-US" dirty="0"/>
          </a:p>
        </p:txBody>
      </p:sp>
      <p:sp>
        <p:nvSpPr>
          <p:cNvPr id="7" name="Left-Right Arrow 6"/>
          <p:cNvSpPr/>
          <p:nvPr/>
        </p:nvSpPr>
        <p:spPr>
          <a:xfrm>
            <a:off x="152400" y="2553813"/>
            <a:ext cx="4267200" cy="4572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Lib    			          Con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1628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Ideologies in the Parties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Democratic Party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Republican Party (GOP)</a:t>
            </a:r>
            <a:endParaRPr lang="en-US" dirty="0"/>
          </a:p>
        </p:txBody>
      </p:sp>
      <p:pic>
        <p:nvPicPr>
          <p:cNvPr id="1026" name="Picture 2" descr="C:\Users\tscunningham\AppData\Local\Microsoft\Windows\Temporary Internet Files\Content.IE5\YF49GRZC\MC90033923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11" y="1447800"/>
            <a:ext cx="2758489" cy="266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scunningham\AppData\Local\Microsoft\Windows\Temporary Internet Files\Content.IE5\A70W6QFE\MC900241155[1].wm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33997" y="1458262"/>
            <a:ext cx="2743202" cy="2672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30555" y="4267200"/>
            <a:ext cx="7330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If there are degrees of variance within each party, then all Democrats can’t be alike and all Republicans can’t be alike.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6237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Political Spectrum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9064955"/>
              </p:ext>
            </p:extLst>
          </p:nvPr>
        </p:nvGraphicFramePr>
        <p:xfrm>
          <a:off x="762000" y="685800"/>
          <a:ext cx="75438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654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Government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Central Debate: </a:t>
            </a:r>
            <a:r>
              <a:rPr lang="en-US" sz="2800" b="1" i="1" dirty="0" smtClean="0"/>
              <a:t>The role of government.</a:t>
            </a:r>
          </a:p>
          <a:p>
            <a:pPr lvl="2"/>
            <a:r>
              <a:rPr lang="en-US" sz="2800" dirty="0" smtClean="0"/>
              <a:t>Freedom vs. Protection</a:t>
            </a:r>
          </a:p>
          <a:p>
            <a:pPr lvl="2"/>
            <a:r>
              <a:rPr lang="en-US" sz="2800" dirty="0" smtClean="0"/>
              <a:t>Is it the role of </a:t>
            </a:r>
            <a:r>
              <a:rPr lang="en-US" sz="2800" dirty="0" err="1" smtClean="0"/>
              <a:t>govt</a:t>
            </a:r>
            <a:r>
              <a:rPr lang="en-US" sz="2800" dirty="0" smtClean="0"/>
              <a:t> to get involved in personal issues?</a:t>
            </a:r>
          </a:p>
          <a:p>
            <a:pPr lvl="2"/>
            <a:r>
              <a:rPr lang="en-US" sz="2800" dirty="0" smtClean="0"/>
              <a:t>Is it the role of </a:t>
            </a:r>
            <a:r>
              <a:rPr lang="en-US" sz="2800" dirty="0" err="1" smtClean="0"/>
              <a:t>govt</a:t>
            </a:r>
            <a:r>
              <a:rPr lang="en-US" sz="2800" dirty="0" smtClean="0"/>
              <a:t> to help people?</a:t>
            </a:r>
          </a:p>
          <a:p>
            <a:pPr lvl="2"/>
            <a:r>
              <a:rPr lang="en-US" sz="2800" dirty="0" smtClean="0"/>
              <a:t>Is the role of </a:t>
            </a:r>
            <a:r>
              <a:rPr lang="en-US" sz="2800" dirty="0" err="1" smtClean="0"/>
              <a:t>govt</a:t>
            </a:r>
            <a:r>
              <a:rPr lang="en-US" sz="2800" dirty="0" smtClean="0"/>
              <a:t> to help or regulate business?</a:t>
            </a:r>
          </a:p>
          <a:p>
            <a:pPr lvl="2"/>
            <a:r>
              <a:rPr lang="en-US" sz="2800" dirty="0" smtClean="0"/>
              <a:t>How much freedom should I receive?</a:t>
            </a:r>
          </a:p>
          <a:p>
            <a:pPr lvl="2"/>
            <a:r>
              <a:rPr lang="en-US" sz="2800" dirty="0" smtClean="0"/>
              <a:t>How much intervention do I expect?</a:t>
            </a:r>
          </a:p>
          <a:p>
            <a:pPr marL="640080" lvl="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730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Left 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33400"/>
            <a:ext cx="7543800" cy="4572000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pPr marL="0" indent="0">
              <a:buNone/>
            </a:pPr>
            <a:r>
              <a:rPr lang="en-US" sz="4400" b="1" dirty="0" smtClean="0">
                <a:latin typeface="+mj-lt"/>
              </a:rPr>
              <a:t>Liberal: Overview</a:t>
            </a:r>
            <a:endParaRPr lang="en-US" sz="4000" b="1" dirty="0" smtClean="0">
              <a:latin typeface="+mj-lt"/>
            </a:endParaRPr>
          </a:p>
          <a:p>
            <a:pPr marL="320040" lvl="1" indent="0">
              <a:buNone/>
            </a:pPr>
            <a:r>
              <a:rPr lang="en-US" sz="3200" b="1" dirty="0" smtClean="0"/>
              <a:t>Personal issues</a:t>
            </a:r>
          </a:p>
          <a:p>
            <a:pPr lvl="1"/>
            <a:endParaRPr lang="en-US" sz="3200" b="1" dirty="0" smtClean="0"/>
          </a:p>
          <a:p>
            <a:pPr lvl="1"/>
            <a:endParaRPr lang="en-US" sz="3200" b="1" dirty="0"/>
          </a:p>
          <a:p>
            <a:pPr lvl="1"/>
            <a:endParaRPr lang="en-US" sz="3200" b="1" dirty="0" smtClean="0"/>
          </a:p>
          <a:p>
            <a:pPr marL="320040" lvl="1" indent="0">
              <a:buNone/>
            </a:pPr>
            <a:r>
              <a:rPr lang="en-US" sz="3200" b="1" dirty="0" smtClean="0"/>
              <a:t>Economic issues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57800" y="1219200"/>
            <a:ext cx="304800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b="1" dirty="0" smtClean="0"/>
              <a:t>Government should </a:t>
            </a:r>
          </a:p>
          <a:p>
            <a:endParaRPr lang="en-US" b="1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not interfere with personal choice. 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not censor the expression of the people.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aid in creating </a:t>
            </a:r>
            <a:r>
              <a:rPr lang="en-US" dirty="0" smtClean="0"/>
              <a:t>equality.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help people who need it.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regulate business in our mixed market.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15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04800"/>
            <a:ext cx="75438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>
                <a:solidFill>
                  <a:srgbClr val="C00000"/>
                </a:solidFill>
                <a:latin typeface="+mj-lt"/>
              </a:rPr>
              <a:t>Conservative</a:t>
            </a:r>
            <a:r>
              <a:rPr lang="en-US" sz="4000" b="1" dirty="0" smtClean="0">
                <a:solidFill>
                  <a:srgbClr val="C00000"/>
                </a:solidFill>
                <a:latin typeface="+mj-lt"/>
              </a:rPr>
              <a:t>: Overview</a:t>
            </a:r>
          </a:p>
          <a:p>
            <a:pPr marL="0" indent="0">
              <a:buNone/>
            </a:pPr>
            <a:endParaRPr lang="en-US" sz="3600" b="1" dirty="0" smtClean="0">
              <a:solidFill>
                <a:srgbClr val="C00000"/>
              </a:solidFill>
            </a:endParaRPr>
          </a:p>
          <a:p>
            <a:pPr marL="320040" lvl="1" indent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Personal issues</a:t>
            </a:r>
          </a:p>
          <a:p>
            <a:pPr lvl="1"/>
            <a:endParaRPr lang="en-US" sz="3200" b="1" dirty="0" smtClean="0">
              <a:solidFill>
                <a:srgbClr val="C00000"/>
              </a:solidFill>
            </a:endParaRPr>
          </a:p>
          <a:p>
            <a:pPr lvl="1"/>
            <a:endParaRPr lang="en-US" sz="3200" b="1" dirty="0" smtClean="0">
              <a:solidFill>
                <a:srgbClr val="C00000"/>
              </a:solidFill>
            </a:endParaRPr>
          </a:p>
          <a:p>
            <a:pPr lvl="1"/>
            <a:endParaRPr lang="en-US" sz="3200" b="1" dirty="0" smtClean="0">
              <a:solidFill>
                <a:srgbClr val="C00000"/>
              </a:solidFill>
            </a:endParaRPr>
          </a:p>
          <a:p>
            <a:pPr marL="320040" lvl="1" indent="0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Economic issues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29200" y="1676400"/>
            <a:ext cx="3581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Government should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preserve the traditional values of America.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protect American families by regulating non-traditional behavior.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serve no role in interfering with the free market.  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/>
              <a:t>r</a:t>
            </a:r>
            <a:r>
              <a:rPr lang="en-US" dirty="0" smtClean="0"/>
              <a:t>educe its size and its regulatory role over business.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94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Abortion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Liberal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8523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Pro-choice</a:t>
            </a:r>
          </a:p>
          <a:p>
            <a:r>
              <a:rPr lang="en-US" dirty="0" smtClean="0"/>
              <a:t>About freedom: “my body, my choice”</a:t>
            </a:r>
          </a:p>
          <a:p>
            <a:r>
              <a:rPr lang="en-US" dirty="0" smtClean="0"/>
              <a:t>Fetus, not baby</a:t>
            </a:r>
          </a:p>
          <a:p>
            <a:r>
              <a:rPr lang="en-US" dirty="0" smtClean="0"/>
              <a:t>Separation of church/state</a:t>
            </a:r>
          </a:p>
          <a:p>
            <a:r>
              <a:rPr lang="en-US" dirty="0" smtClean="0"/>
              <a:t>Prevents black market</a:t>
            </a:r>
          </a:p>
          <a:p>
            <a:r>
              <a:rPr lang="en-US" dirty="0" smtClean="0"/>
              <a:t>Rape, incest, mother’s life threatened</a:t>
            </a:r>
          </a:p>
          <a:p>
            <a:r>
              <a:rPr lang="en-US" dirty="0" smtClean="0"/>
              <a:t>Unfit mothers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Conservative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928536"/>
          </a:xfrm>
        </p:spPr>
        <p:txBody>
          <a:bodyPr>
            <a:normAutofit/>
          </a:bodyPr>
          <a:lstStyle/>
          <a:p>
            <a:r>
              <a:rPr lang="en-US" dirty="0" smtClean="0"/>
              <a:t>Pro-Life</a:t>
            </a:r>
          </a:p>
          <a:p>
            <a:r>
              <a:rPr lang="en-US" dirty="0" smtClean="0"/>
              <a:t>About protecting life of unborn</a:t>
            </a:r>
          </a:p>
          <a:p>
            <a:r>
              <a:rPr lang="en-US" dirty="0" smtClean="0"/>
              <a:t>Thou shall not kill</a:t>
            </a:r>
          </a:p>
          <a:p>
            <a:r>
              <a:rPr lang="en-US" dirty="0" smtClean="0"/>
              <a:t>Fetuses feel pain</a:t>
            </a:r>
          </a:p>
          <a:p>
            <a:r>
              <a:rPr lang="en-US" dirty="0" smtClean="0"/>
              <a:t>Robbing society of hero...</a:t>
            </a:r>
          </a:p>
          <a:p>
            <a:r>
              <a:rPr lang="en-US" dirty="0" smtClean="0"/>
              <a:t>Adoption</a:t>
            </a:r>
          </a:p>
          <a:p>
            <a:r>
              <a:rPr lang="en-US" dirty="0" smtClean="0"/>
              <a:t>Psychological trauma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48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Illegal </a:t>
            </a:r>
            <a:r>
              <a:rPr lang="en-US" dirty="0" smtClean="0"/>
              <a:t>Immigration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Liberal	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4004736"/>
          </a:xfrm>
        </p:spPr>
        <p:txBody>
          <a:bodyPr>
            <a:normAutofit/>
          </a:bodyPr>
          <a:lstStyle/>
          <a:p>
            <a:r>
              <a:rPr lang="en-US" dirty="0" smtClean="0"/>
              <a:t>Tolerant	</a:t>
            </a:r>
          </a:p>
          <a:p>
            <a:r>
              <a:rPr lang="en-US" dirty="0" smtClean="0"/>
              <a:t>Land of immigrants</a:t>
            </a:r>
          </a:p>
          <a:p>
            <a:r>
              <a:rPr lang="en-US" dirty="0" smtClean="0"/>
              <a:t>Lower labor costs</a:t>
            </a:r>
          </a:p>
          <a:p>
            <a:r>
              <a:rPr lang="en-US" dirty="0" smtClean="0"/>
              <a:t>Take unwanted jobs</a:t>
            </a:r>
          </a:p>
          <a:p>
            <a:r>
              <a:rPr lang="en-US" dirty="0" smtClean="0"/>
              <a:t>Lower consumer prices</a:t>
            </a:r>
          </a:p>
          <a:p>
            <a:r>
              <a:rPr lang="en-US" dirty="0" smtClean="0"/>
              <a:t>Children citizens</a:t>
            </a:r>
            <a:endParaRPr lang="en-US" dirty="0"/>
          </a:p>
          <a:p>
            <a:r>
              <a:rPr lang="en-US" dirty="0" smtClean="0"/>
              <a:t>Naturalization path slow and costly	</a:t>
            </a:r>
          </a:p>
          <a:p>
            <a:r>
              <a:rPr lang="en-US" dirty="0" smtClean="0"/>
              <a:t>Amnesty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Conservative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928536"/>
          </a:xfrm>
        </p:spPr>
        <p:txBody>
          <a:bodyPr>
            <a:normAutofit/>
          </a:bodyPr>
          <a:lstStyle/>
          <a:p>
            <a:r>
              <a:rPr lang="en-US" dirty="0" smtClean="0"/>
              <a:t>Intolerant</a:t>
            </a:r>
          </a:p>
          <a:p>
            <a:r>
              <a:rPr lang="en-US" dirty="0" smtClean="0"/>
              <a:t>“illegal”, period.</a:t>
            </a:r>
          </a:p>
          <a:p>
            <a:r>
              <a:rPr lang="en-US" dirty="0" smtClean="0"/>
              <a:t>Take jobs</a:t>
            </a:r>
          </a:p>
          <a:p>
            <a:r>
              <a:rPr lang="en-US" dirty="0" smtClean="0"/>
              <a:t>Homeland security</a:t>
            </a:r>
          </a:p>
          <a:p>
            <a:r>
              <a:rPr lang="en-US" dirty="0" smtClean="0"/>
              <a:t>Burden on education</a:t>
            </a:r>
          </a:p>
          <a:p>
            <a:r>
              <a:rPr lang="en-US" dirty="0" smtClean="0"/>
              <a:t>Burden on health costs</a:t>
            </a:r>
          </a:p>
          <a:p>
            <a:r>
              <a:rPr lang="en-US" dirty="0" smtClean="0"/>
              <a:t>Crime</a:t>
            </a:r>
          </a:p>
          <a:p>
            <a:r>
              <a:rPr lang="en-US" dirty="0" smtClean="0"/>
              <a:t>overcrowding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29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Liberal	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4309536"/>
          </a:xfrm>
        </p:spPr>
        <p:txBody>
          <a:bodyPr>
            <a:normAutofit/>
          </a:bodyPr>
          <a:lstStyle/>
          <a:p>
            <a:r>
              <a:rPr lang="en-US" dirty="0" smtClean="0"/>
              <a:t>Passive</a:t>
            </a:r>
          </a:p>
          <a:p>
            <a:r>
              <a:rPr lang="en-US" dirty="0" smtClean="0"/>
              <a:t>Doves</a:t>
            </a:r>
          </a:p>
          <a:p>
            <a:r>
              <a:rPr lang="en-US" dirty="0" smtClean="0"/>
              <a:t>Use diplomacy</a:t>
            </a:r>
          </a:p>
          <a:p>
            <a:r>
              <a:rPr lang="en-US" dirty="0" smtClean="0"/>
              <a:t>Cause backlash (911)</a:t>
            </a:r>
          </a:p>
          <a:p>
            <a:r>
              <a:rPr lang="en-US" dirty="0" smtClean="0"/>
              <a:t>Collateral damage</a:t>
            </a:r>
          </a:p>
          <a:p>
            <a:r>
              <a:rPr lang="en-US" dirty="0" smtClean="0"/>
              <a:t>Cost in lives</a:t>
            </a:r>
          </a:p>
          <a:p>
            <a:r>
              <a:rPr lang="en-US" dirty="0" smtClean="0"/>
              <a:t>Cost in dollars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Conservative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623736"/>
          </a:xfrm>
        </p:spPr>
        <p:txBody>
          <a:bodyPr>
            <a:normAutofit fontScale="92500"/>
          </a:bodyPr>
          <a:lstStyle/>
          <a:p>
            <a:r>
              <a:rPr lang="en-US" sz="2600" dirty="0" smtClean="0"/>
              <a:t>Aggressive</a:t>
            </a:r>
          </a:p>
          <a:p>
            <a:r>
              <a:rPr lang="en-US" sz="2600" dirty="0" smtClean="0"/>
              <a:t>War Hawks</a:t>
            </a:r>
          </a:p>
          <a:p>
            <a:r>
              <a:rPr lang="en-US" sz="2600" dirty="0" smtClean="0"/>
              <a:t>Deterrent to challenge</a:t>
            </a:r>
          </a:p>
          <a:p>
            <a:r>
              <a:rPr lang="en-US" sz="2600" dirty="0" smtClean="0"/>
              <a:t>Spread democracy</a:t>
            </a:r>
          </a:p>
          <a:p>
            <a:r>
              <a:rPr lang="en-US" sz="2600" dirty="0" smtClean="0"/>
              <a:t>Liberate</a:t>
            </a:r>
            <a:r>
              <a:rPr lang="en-US" sz="2600" dirty="0"/>
              <a:t> </a:t>
            </a:r>
            <a:r>
              <a:rPr lang="en-US" sz="2600" dirty="0" smtClean="0"/>
              <a:t>people from oppression</a:t>
            </a:r>
          </a:p>
          <a:p>
            <a:r>
              <a:rPr lang="en-US" sz="2600" dirty="0" smtClean="0"/>
              <a:t>Resources</a:t>
            </a:r>
          </a:p>
          <a:p>
            <a:r>
              <a:rPr lang="en-US" sz="2600" dirty="0" smtClean="0"/>
              <a:t>Image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2715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Same Sex Marriage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Liberal	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40047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For</a:t>
            </a:r>
          </a:p>
          <a:p>
            <a:r>
              <a:rPr lang="en-US" dirty="0" smtClean="0"/>
              <a:t>Equality</a:t>
            </a:r>
          </a:p>
          <a:p>
            <a:r>
              <a:rPr lang="en-US" dirty="0" smtClean="0"/>
              <a:t>New civil rights movement</a:t>
            </a:r>
          </a:p>
          <a:p>
            <a:r>
              <a:rPr lang="en-US" dirty="0" smtClean="0"/>
              <a:t>Brings revenue to states</a:t>
            </a:r>
          </a:p>
          <a:p>
            <a:r>
              <a:rPr lang="en-US" dirty="0" smtClean="0"/>
              <a:t>Aids in adoptions</a:t>
            </a:r>
          </a:p>
          <a:p>
            <a:r>
              <a:rPr lang="en-US" dirty="0" smtClean="0"/>
              <a:t>Basic spousal rights like med benefits and hospital visits</a:t>
            </a:r>
          </a:p>
          <a:p>
            <a:r>
              <a:rPr lang="en-US" dirty="0" smtClean="0"/>
              <a:t>No such thing as traditional marriage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Conservative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400473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Anti </a:t>
            </a:r>
          </a:p>
          <a:p>
            <a:r>
              <a:rPr lang="en-US" dirty="0" smtClean="0"/>
              <a:t>Want amendment to declare marriage is m/f</a:t>
            </a:r>
          </a:p>
          <a:p>
            <a:r>
              <a:rPr lang="en-US" dirty="0" smtClean="0"/>
              <a:t>Fear moral erosion</a:t>
            </a:r>
          </a:p>
          <a:p>
            <a:r>
              <a:rPr lang="en-US" dirty="0" smtClean="0"/>
              <a:t>Suspect fraud for benefits</a:t>
            </a:r>
          </a:p>
          <a:p>
            <a:r>
              <a:rPr lang="en-US" dirty="0" smtClean="0"/>
              <a:t>Religious sanctity of marriage</a:t>
            </a:r>
          </a:p>
          <a:p>
            <a:r>
              <a:rPr lang="en-US" dirty="0" smtClean="0"/>
              <a:t>It violates traditional values</a:t>
            </a:r>
          </a:p>
          <a:p>
            <a:r>
              <a:rPr lang="en-US" dirty="0" smtClean="0"/>
              <a:t>Slippery slope: polygamy, interspecies marriage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16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376</TotalTime>
  <Words>575</Words>
  <Application>Microsoft Office PowerPoint</Application>
  <PresentationFormat>On-screen Show (4:3)</PresentationFormat>
  <Paragraphs>221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NewsPrint</vt:lpstr>
      <vt:lpstr>Politics</vt:lpstr>
      <vt:lpstr>The Political Spectrum</vt:lpstr>
      <vt:lpstr>Role of Government</vt:lpstr>
      <vt:lpstr>Left Wing</vt:lpstr>
      <vt:lpstr>Right wing</vt:lpstr>
      <vt:lpstr>Abortion </vt:lpstr>
      <vt:lpstr>Illegal Immigration</vt:lpstr>
      <vt:lpstr>War</vt:lpstr>
      <vt:lpstr>Same Sex Marriage</vt:lpstr>
      <vt:lpstr>Universal Health Care</vt:lpstr>
      <vt:lpstr>Death Penalty</vt:lpstr>
      <vt:lpstr>Gun Control</vt:lpstr>
      <vt:lpstr>Social Security</vt:lpstr>
      <vt:lpstr>Axis: Personal issues</vt:lpstr>
      <vt:lpstr>Axis: Economic issues</vt:lpstr>
      <vt:lpstr>PowerPoint Presentation</vt:lpstr>
      <vt:lpstr>Ideologies in the Parties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Politics</dc:title>
  <dc:creator>User</dc:creator>
  <cp:lastModifiedBy>tscunningham</cp:lastModifiedBy>
  <cp:revision>21</cp:revision>
  <dcterms:created xsi:type="dcterms:W3CDTF">2012-09-26T16:12:57Z</dcterms:created>
  <dcterms:modified xsi:type="dcterms:W3CDTF">2014-03-06T15:14:27Z</dcterms:modified>
</cp:coreProperties>
</file>